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74" r:id="rId3"/>
    <p:sldId id="275" r:id="rId4"/>
    <p:sldId id="277" r:id="rId5"/>
    <p:sldId id="266" r:id="rId6"/>
    <p:sldId id="267" r:id="rId7"/>
    <p:sldId id="268" r:id="rId8"/>
    <p:sldId id="269" r:id="rId9"/>
    <p:sldId id="270" r:id="rId10"/>
    <p:sldId id="276" r:id="rId11"/>
    <p:sldId id="281" r:id="rId12"/>
    <p:sldId id="282" r:id="rId13"/>
    <p:sldId id="280" r:id="rId14"/>
    <p:sldId id="278" r:id="rId15"/>
    <p:sldId id="279" r:id="rId16"/>
    <p:sldId id="271" r:id="rId17"/>
    <p:sldId id="273" r:id="rId18"/>
    <p:sldId id="285" r:id="rId19"/>
    <p:sldId id="272" r:id="rId20"/>
    <p:sldId id="257" r:id="rId21"/>
    <p:sldId id="283" r:id="rId22"/>
    <p:sldId id="284" r:id="rId23"/>
  </p:sldIdLst>
  <p:sldSz cx="12192000" cy="6858000"/>
  <p:notesSz cx="9309100" cy="6954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33943" cy="348950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73003" y="0"/>
            <a:ext cx="4033943" cy="348950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86C78279-62E4-49B7-A206-3F0774A05EDA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05889"/>
            <a:ext cx="4033943" cy="348949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73003" y="6605889"/>
            <a:ext cx="4033943" cy="348949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35029B79-E180-4C5C-AB1F-70B78C845F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4164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33943" cy="34935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73541" y="0"/>
            <a:ext cx="4033943" cy="34935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F5C8F48A-5B45-4C5C-9AA6-22657343F9E8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8575" y="869950"/>
            <a:ext cx="4171950" cy="2346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910" y="3347017"/>
            <a:ext cx="7447280" cy="2738467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05487"/>
            <a:ext cx="4033943" cy="34935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73541" y="6605487"/>
            <a:ext cx="4033943" cy="34935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22B48DBC-A37A-499B-9212-3751C7B6E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479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236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894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522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784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713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848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663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523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991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AC64D-F3DA-93BB-FFA0-2D923C9AC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4B2E5-80E6-2812-1FB0-EB1106ADE2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0FC688-4C58-0F6F-F5BE-C8C24BDEC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A9CFC-0870-18BC-CBD5-B7EA91E339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78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22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875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450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653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756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093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863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758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353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426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162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48DBC-A37A-499B-9212-3751C7B6ECC0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183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878D-20B2-42CD-9CE2-0285E7DB83B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555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878D-20B2-42CD-9CE2-0285E7DB83B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3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878D-20B2-42CD-9CE2-0285E7DB83B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88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878D-20B2-42CD-9CE2-0285E7DB83B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530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878D-20B2-42CD-9CE2-0285E7DB83B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378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878D-20B2-42CD-9CE2-0285E7DB83B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67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878D-20B2-42CD-9CE2-0285E7DB83B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714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878D-20B2-42CD-9CE2-0285E7DB83B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136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878D-20B2-42CD-9CE2-0285E7DB83B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750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878D-20B2-42CD-9CE2-0285E7DB83B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241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878D-20B2-42CD-9CE2-0285E7DB83B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24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3878D-20B2-42CD-9CE2-0285E7DB83B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A74F7-3B37-4180-BAB9-6527D50060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95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NULL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NUL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NUL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e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NULL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NUL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NUL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NUL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NUL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microsoft.com/office/2007/relationships/hdphoto" Target="NUL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microsoft.com/office/2007/relationships/hdphoto" Target="NUL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NUL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NUL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microsoft.com/office/2007/relationships/hdphoto" Target="NUL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NULL"/><Relationship Id="rId4" Type="http://schemas.openxmlformats.org/officeDocument/2006/relationships/image" Target="../media/image3.jpe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NULL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NUL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NUL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NULL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microsoft.com/office/2007/relationships/hdphoto" Target="NUL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NUL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NUL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NUL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375" y="1642575"/>
            <a:ext cx="9144000" cy="420392"/>
          </a:xfrm>
        </p:spPr>
        <p:txBody>
          <a:bodyPr>
            <a:normAutofit fontScale="90000"/>
          </a:bodyPr>
          <a:lstStyle/>
          <a:p>
            <a:r>
              <a:rPr lang="en-IN" sz="3200" dirty="0">
                <a:solidFill>
                  <a:srgbClr val="00206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Mention the Project Title of the Proposed Idea or Innovation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6393" y="4300858"/>
            <a:ext cx="9144000" cy="607105"/>
          </a:xfrm>
        </p:spPr>
        <p:txBody>
          <a:bodyPr/>
          <a:lstStyle/>
          <a:p>
            <a:pPr lvl="0"/>
            <a:r>
              <a:rPr lang="en-IN" dirty="0">
                <a:solidFill>
                  <a:srgbClr val="002060"/>
                </a:solidFill>
                <a:latin typeface="Arial Narrow" panose="020B0606020202030204" pitchFamily="34" charset="0"/>
              </a:rPr>
              <a:t>Sector :</a:t>
            </a:r>
          </a:p>
          <a:p>
            <a:endParaRPr lang="en-IN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03375" y="5278582"/>
            <a:ext cx="9144000" cy="1202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Mentor Details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0000"/>
                </a:solidFill>
                <a:latin typeface="Arial Narrow" panose="020B0606020202030204" pitchFamily="34" charset="0"/>
              </a:rPr>
              <a:t>(Use any one) </a:t>
            </a:r>
            <a:r>
              <a:rPr lang="en-US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Mr./Ms./Dr. _</a:t>
            </a:r>
            <a:r>
              <a:rPr lang="en-US" sz="2000" u="sng" dirty="0">
                <a:solidFill>
                  <a:srgbClr val="002060"/>
                </a:solidFill>
                <a:latin typeface="Arial Narrow" panose="020B0606020202030204" pitchFamily="34" charset="0"/>
              </a:rPr>
              <a:t> ELAKYA </a:t>
            </a:r>
            <a:r>
              <a:rPr lang="en-US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_______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Department of __</a:t>
            </a:r>
            <a:r>
              <a:rPr lang="en-US" sz="2000" u="sng" dirty="0">
                <a:solidFill>
                  <a:srgbClr val="002060"/>
                </a:solidFill>
                <a:latin typeface="Arial Narrow" panose="020B0606020202030204" pitchFamily="34" charset="0"/>
              </a:rPr>
              <a:t>EEE </a:t>
            </a:r>
            <a:r>
              <a:rPr lang="en-US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___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0000"/>
                </a:solidFill>
                <a:latin typeface="Arial Narrow" panose="020B0606020202030204" pitchFamily="34" charset="0"/>
              </a:rPr>
              <a:t>Sri Krishna College of Technology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Email ID:  </a:t>
            </a:r>
            <a:r>
              <a:rPr lang="en-US" sz="2000" u="sng" dirty="0">
                <a:solidFill>
                  <a:srgbClr val="002060"/>
                </a:solidFill>
                <a:latin typeface="Arial Narrow" panose="020B0606020202030204" pitchFamily="34" charset="0"/>
              </a:rPr>
              <a:t> a.elakkiya@skct.edu.in </a:t>
            </a:r>
            <a:r>
              <a:rPr lang="en-US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, Mobile No. </a:t>
            </a:r>
            <a:r>
              <a:rPr lang="en-US" sz="2000" u="sng" dirty="0">
                <a:solidFill>
                  <a:srgbClr val="002060"/>
                </a:solidFill>
                <a:latin typeface="Arial Narrow" panose="020B0606020202030204" pitchFamily="34" charset="0"/>
              </a:rPr>
              <a:t> 9578981476 </a:t>
            </a:r>
            <a:endParaRPr lang="en-IN" sz="20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IN" sz="20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5772" y="20359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27375" y="41533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sz="2400" dirty="0">
                <a:solidFill>
                  <a:srgbClr val="C0000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Government of India</a:t>
            </a:r>
            <a:br>
              <a:rPr lang="en-IN" sz="1200" dirty="0">
                <a:solidFill>
                  <a:srgbClr val="C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rgbClr val="C0000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Ministry of Micro, Small &amp; Medium Enterprises</a:t>
            </a:r>
            <a:endParaRPr lang="en-IN" sz="240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62257" y="1273243"/>
            <a:ext cx="2588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rial Narrow" panose="020B0606020202030204" pitchFamily="34" charset="0"/>
                <a:ea typeface="Calibri" panose="020F0502020204030204" pitchFamily="34" charset="0"/>
              </a:rPr>
              <a:t>MSME IDEA Hackathon 5.0</a:t>
            </a:r>
            <a:endParaRPr lang="en-IN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Picture 1" descr="Description: E:\COLLEGE NEW LOGO\Sri_Krishna_Institution_-_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81897" y="489642"/>
            <a:ext cx="943292" cy="94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1603375" y="2062967"/>
            <a:ext cx="9144000" cy="664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002060"/>
                </a:solidFill>
                <a:latin typeface="Arial Narrow" panose="020B0606020202030204" pitchFamily="34" charset="0"/>
              </a:rPr>
              <a:t>Team members’ details</a:t>
            </a:r>
          </a:p>
        </p:txBody>
      </p:sp>
      <p:pic>
        <p:nvPicPr>
          <p:cNvPr id="14" name="Picture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11" y="392675"/>
            <a:ext cx="1318985" cy="106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Description: New LOGO SMALL Size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75" y="489643"/>
            <a:ext cx="973570" cy="92581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442D5C2-3714-BC6C-56CD-5D4A0C38E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913419"/>
              </p:ext>
            </p:extLst>
          </p:nvPr>
        </p:nvGraphicFramePr>
        <p:xfrm>
          <a:off x="275771" y="2557142"/>
          <a:ext cx="11445174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69">
                  <a:extLst>
                    <a:ext uri="{9D8B030D-6E8A-4147-A177-3AD203B41FA5}">
                      <a16:colId xmlns:a16="http://schemas.microsoft.com/office/drawing/2014/main" val="1085641000"/>
                    </a:ext>
                  </a:extLst>
                </a:gridCol>
                <a:gridCol w="1897625">
                  <a:extLst>
                    <a:ext uri="{9D8B030D-6E8A-4147-A177-3AD203B41FA5}">
                      <a16:colId xmlns:a16="http://schemas.microsoft.com/office/drawing/2014/main" val="3115012475"/>
                    </a:ext>
                  </a:extLst>
                </a:gridCol>
                <a:gridCol w="1789471">
                  <a:extLst>
                    <a:ext uri="{9D8B030D-6E8A-4147-A177-3AD203B41FA5}">
                      <a16:colId xmlns:a16="http://schemas.microsoft.com/office/drawing/2014/main" val="2296833938"/>
                    </a:ext>
                  </a:extLst>
                </a:gridCol>
                <a:gridCol w="2141504">
                  <a:extLst>
                    <a:ext uri="{9D8B030D-6E8A-4147-A177-3AD203B41FA5}">
                      <a16:colId xmlns:a16="http://schemas.microsoft.com/office/drawing/2014/main" val="3411656272"/>
                    </a:ext>
                  </a:extLst>
                </a:gridCol>
                <a:gridCol w="2342006">
                  <a:extLst>
                    <a:ext uri="{9D8B030D-6E8A-4147-A177-3AD203B41FA5}">
                      <a16:colId xmlns:a16="http://schemas.microsoft.com/office/drawing/2014/main" val="1380244385"/>
                    </a:ext>
                  </a:extLst>
                </a:gridCol>
                <a:gridCol w="2722499">
                  <a:extLst>
                    <a:ext uri="{9D8B030D-6E8A-4147-A177-3AD203B41FA5}">
                      <a16:colId xmlns:a16="http://schemas.microsoft.com/office/drawing/2014/main" val="588264378"/>
                    </a:ext>
                  </a:extLst>
                </a:gridCol>
              </a:tblGrid>
              <a:tr h="68713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Arial Narrow" panose="020B0606020202030204" pitchFamily="34" charset="0"/>
                        </a:rPr>
                        <a:t>Sl.No</a:t>
                      </a:r>
                      <a:r>
                        <a:rPr lang="en-US" sz="1400" dirty="0">
                          <a:latin typeface="Arial Narrow" panose="020B0606020202030204" pitchFamily="34" charset="0"/>
                        </a:rPr>
                        <a:t>.</a:t>
                      </a:r>
                      <a:endParaRPr lang="en-IN" sz="1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 Narrow" panose="020B0606020202030204" pitchFamily="34" charset="0"/>
                        </a:rPr>
                        <a:t>Name (Start</a:t>
                      </a:r>
                      <a:r>
                        <a:rPr lang="en-US" sz="1400" baseline="0" dirty="0">
                          <a:latin typeface="Arial Narrow" panose="020B0606020202030204" pitchFamily="34" charset="0"/>
                        </a:rPr>
                        <a:t> with Applicant/</a:t>
                      </a:r>
                      <a:r>
                        <a:rPr lang="en-US" sz="1400" baseline="0" dirty="0" err="1">
                          <a:latin typeface="Arial Narrow" panose="020B0606020202030204" pitchFamily="34" charset="0"/>
                        </a:rPr>
                        <a:t>Incubatee</a:t>
                      </a:r>
                      <a:r>
                        <a:rPr lang="en-US" sz="1400" baseline="0" dirty="0">
                          <a:latin typeface="Arial Narrow" panose="020B0606020202030204" pitchFamily="34" charset="0"/>
                        </a:rPr>
                        <a:t>)</a:t>
                      </a:r>
                      <a:endParaRPr lang="en-IN" sz="1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Student Reg.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Arial Narrow" panose="020B0606020202030204" pitchFamily="34" charset="0"/>
                        </a:rPr>
                        <a:t>No.,Class</a:t>
                      </a:r>
                      <a:r>
                        <a:rPr lang="en-US" sz="1400" dirty="0">
                          <a:latin typeface="Arial Narrow" panose="020B0606020202030204" pitchFamily="34" charset="0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 Narrow" panose="020B0606020202030204" pitchFamily="34" charset="0"/>
                        </a:rPr>
                        <a:t>Dept..</a:t>
                      </a:r>
                      <a:endParaRPr lang="en-IN" sz="1400" dirty="0">
                        <a:latin typeface="Arial Narrow" panose="020B0606020202030204" pitchFamily="34" charset="0"/>
                      </a:endParaRPr>
                    </a:p>
                    <a:p>
                      <a:pPr algn="ctr"/>
                      <a:endParaRPr lang="en-IN" sz="1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 Narrow" panose="020B0606020202030204" pitchFamily="34" charset="0"/>
                        </a:rPr>
                        <a:t>Mobile No./Email</a:t>
                      </a:r>
                      <a:endParaRPr lang="en-IN" sz="1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 Narrow" panose="020B0606020202030204" pitchFamily="34" charset="0"/>
                        </a:rPr>
                        <a:t>Industry details (If others / entrepreneurs / MSMEs)</a:t>
                      </a:r>
                      <a:endParaRPr lang="en-IN" sz="1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Arial Narrow" panose="020B0606020202030204" pitchFamily="34" charset="0"/>
                        </a:rPr>
                        <a:t>Aadhar</a:t>
                      </a:r>
                      <a:r>
                        <a:rPr lang="en-US" sz="1400" dirty="0">
                          <a:latin typeface="Arial Narrow" panose="020B0606020202030204" pitchFamily="34" charset="0"/>
                        </a:rPr>
                        <a:t> No(Mandatory) / </a:t>
                      </a:r>
                      <a:r>
                        <a:rPr lang="en-US" sz="1400" dirty="0" err="1">
                          <a:latin typeface="Arial Narrow" panose="020B0606020202030204" pitchFamily="34" charset="0"/>
                        </a:rPr>
                        <a:t>Udhyog</a:t>
                      </a:r>
                      <a:r>
                        <a:rPr lang="en-US" sz="1400" dirty="0"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 Narrow" panose="020B0606020202030204" pitchFamily="34" charset="0"/>
                        </a:rPr>
                        <a:t>Aadhar</a:t>
                      </a:r>
                      <a:r>
                        <a:rPr lang="en-US" sz="1400" dirty="0">
                          <a:latin typeface="Arial Narrow" panose="020B0606020202030204" pitchFamily="34" charset="0"/>
                        </a:rPr>
                        <a:t> No/</a:t>
                      </a:r>
                      <a:r>
                        <a:rPr lang="en-US" sz="1400" baseline="0" dirty="0"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 Narrow" panose="020B0606020202030204" pitchFamily="34" charset="0"/>
                        </a:rPr>
                        <a:t>Udyam</a:t>
                      </a:r>
                      <a:r>
                        <a:rPr lang="en-US" sz="1400" dirty="0">
                          <a:latin typeface="Arial Narrow" panose="020B0606020202030204" pitchFamily="34" charset="0"/>
                        </a:rPr>
                        <a:t> Registration (If any)</a:t>
                      </a:r>
                      <a:endParaRPr lang="en-IN" sz="1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029759"/>
                  </a:ext>
                </a:extLst>
              </a:tr>
              <a:tr h="48671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 Narrow" panose="020B0606020202030204" pitchFamily="34" charset="0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 Narrow" panose="020B0606020202030204" pitchFamily="34" charset="0"/>
                        </a:rPr>
                        <a:t>JANE HANNAH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 Narrow" panose="020B0606020202030204" pitchFamily="34" charset="0"/>
                        </a:rPr>
                        <a:t>727824TUAM018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 Narrow" panose="020B0606020202030204" pitchFamily="34" charset="0"/>
                        </a:rPr>
                        <a:t>9489130622/727824tuam018@skct.edu.in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 Narrow" panose="020B0606020202030204" pitchFamily="34" charset="0"/>
                        </a:rPr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 Narrow" panose="020B0606020202030204" pitchFamily="34" charset="0"/>
                        </a:rPr>
                        <a:t>428587725143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245919"/>
                  </a:ext>
                </a:extLst>
              </a:tr>
              <a:tr h="48671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 Narrow" panose="020B0606020202030204" pitchFamily="34" charset="0"/>
                        </a:rPr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 Narrow" panose="020B0606020202030204" pitchFamily="34" charset="0"/>
                        </a:rPr>
                        <a:t>JASWANTH RAJ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 Narrow" panose="020B0606020202030204" pitchFamily="34" charset="0"/>
                        </a:rPr>
                        <a:t>727824TUEE050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 Narrow" panose="020B0606020202030204" pitchFamily="34" charset="0"/>
                        </a:rPr>
                        <a:t>9345605500/727824tuee050@skct.edu.in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Arial Narrow" panose="020B0606020202030204" pitchFamily="34" charset="0"/>
                        </a:rPr>
                        <a:t>STUDENT</a:t>
                      </a:r>
                    </a:p>
                    <a:p>
                      <a:pPr algn="ctr"/>
                      <a:endParaRPr lang="en-IN" sz="1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 Narrow" panose="020B0606020202030204" pitchFamily="34" charset="0"/>
                        </a:rPr>
                        <a:t>456119532019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737844"/>
                  </a:ext>
                </a:extLst>
              </a:tr>
              <a:tr h="48671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 Narrow" panose="020B0606020202030204" pitchFamily="34" charset="0"/>
                        </a:rPr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 Narrow" panose="020B0606020202030204" pitchFamily="34" charset="0"/>
                        </a:rPr>
                        <a:t>KARISHMA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Arial Narrow" panose="020B0606020202030204" pitchFamily="34" charset="0"/>
                        </a:rPr>
                        <a:t>727824TUEE053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 Narrow" panose="020B0606020202030204" pitchFamily="34" charset="0"/>
                        </a:rPr>
                        <a:t>9894853133/727824tuee053@skct.edu.in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Arial Narrow" panose="020B0606020202030204" pitchFamily="34" charset="0"/>
                        </a:rPr>
                        <a:t>STUDENT</a:t>
                      </a:r>
                    </a:p>
                    <a:p>
                      <a:pPr algn="ctr"/>
                      <a:endParaRPr lang="en-IN" sz="1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 Narrow" panose="020B0606020202030204" pitchFamily="34" charset="0"/>
                        </a:rPr>
                        <a:t>382358183915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358156"/>
                  </a:ext>
                </a:extLst>
              </a:tr>
              <a:tr h="48671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 Narrow" panose="020B0606020202030204" pitchFamily="34" charset="0"/>
                        </a:rPr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 Narrow" panose="020B0606020202030204" pitchFamily="34" charset="0"/>
                        </a:rPr>
                        <a:t>MAGHIZHAN K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Arial Narrow" panose="020B0606020202030204" pitchFamily="34" charset="0"/>
                        </a:rPr>
                        <a:t>727824TUAM027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 Narrow" panose="020B0606020202030204" pitchFamily="34" charset="0"/>
                        </a:rPr>
                        <a:t>7339356724/727824tuam027@skct.edu.in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Arial Narrow" panose="020B0606020202030204" pitchFamily="34" charset="0"/>
                        </a:rPr>
                        <a:t>STUDENT</a:t>
                      </a:r>
                    </a:p>
                    <a:p>
                      <a:pPr algn="ctr"/>
                      <a:endParaRPr lang="en-IN" sz="1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Arial Narrow" panose="020B0606020202030204" pitchFamily="34" charset="0"/>
                        </a:rPr>
                        <a:t>318072782007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131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104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Literature Survey/Prior art on the concept, if any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0035"/>
            <a:ext cx="10515600" cy="4846927"/>
          </a:xfrm>
        </p:spPr>
        <p:txBody>
          <a:bodyPr/>
          <a:lstStyle/>
          <a:p>
            <a:endParaRPr lang="en-IN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1" descr="Description: E:\COLLEGE NEW LOGO\Sri_Krishna_Institution_-_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847"/>
            <a:ext cx="943292" cy="94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escription: New LOGO SMALL Size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430" y="36585"/>
            <a:ext cx="973570" cy="9258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074056" y="6386286"/>
            <a:ext cx="1017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Note: Use bullet points with maximum of 7 lines. Avoid Paragraph. Include Pictures wherever required</a:t>
            </a:r>
            <a:endParaRPr lang="en-IN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480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Solution Proposed (with  Block diagram/ 3D Model/ flow chart/ Circuit Diagram / Pictures)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WhatsApp Video 2025-08-08 at 2.21.39 PM">
            <a:hlinkClick r:id="" action="ppaction://media"/>
            <a:extLst>
              <a:ext uri="{FF2B5EF4-FFF2-40B4-BE49-F238E27FC236}">
                <a16:creationId xmlns:a16="http://schemas.microsoft.com/office/drawing/2014/main" id="{0D3B2B22-6AA5-0FE6-6C87-3440C41B3B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4396" t="375" b="1"/>
          <a:stretch>
            <a:fillRect/>
          </a:stretch>
        </p:blipFill>
        <p:spPr>
          <a:xfrm>
            <a:off x="1145176" y="1149893"/>
            <a:ext cx="10557827" cy="4957818"/>
          </a:xfrm>
        </p:spPr>
      </p:pic>
      <p:pic>
        <p:nvPicPr>
          <p:cNvPr id="5" name="Picture 1" descr="Description: E:\COLLEGE NEW LOGO\Sri_Krishna_Institution_-_Logo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27847"/>
            <a:ext cx="943292" cy="94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escription: New LOGO SMALL Size"/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430" y="36585"/>
            <a:ext cx="973570" cy="9258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074056" y="6386286"/>
            <a:ext cx="1017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Note: Use bullet points with maximum of 7 lines. Avoid Paragraph. Include Pictures wherever required</a:t>
            </a:r>
            <a:endParaRPr lang="en-IN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54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Solution Proposed (with  Block diagram/ 3D Model/ flow chart/ Circuit Diagram / Pictures)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26E94B-F7EA-2BEB-9DE8-02D9687A0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9" y="1202174"/>
            <a:ext cx="2769522" cy="2313186"/>
          </a:xfrm>
        </p:spPr>
      </p:pic>
      <p:pic>
        <p:nvPicPr>
          <p:cNvPr id="5" name="Picture 1" descr="Description: E:\COLLEGE NEW LOGO\Sri_Krishna_Institution_-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7847"/>
            <a:ext cx="943292" cy="94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escription: New LOGO SMALL Size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430" y="36585"/>
            <a:ext cx="973570" cy="9258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074056" y="6386286"/>
            <a:ext cx="1017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Note: Use bullet points with maximum of 7 lines. Avoid Paragraph. Include Pictures wherever required</a:t>
            </a:r>
            <a:endParaRPr lang="en-IN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0048F8-777D-6970-213C-AA01321A8E25}"/>
              </a:ext>
            </a:extLst>
          </p:cNvPr>
          <p:cNvSpPr txBox="1"/>
          <p:nvPr/>
        </p:nvSpPr>
        <p:spPr>
          <a:xfrm>
            <a:off x="2909431" y="120217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FF0000"/>
                </a:solidFill>
                <a:latin typeface="Algerian" panose="04020705040A02060702" pitchFamily="82" charset="0"/>
              </a:rPr>
              <a:t>Remote Tracking &amp; GPS 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51441-8A4D-2DBB-DF69-C6300F856BEA}"/>
              </a:ext>
            </a:extLst>
          </p:cNvPr>
          <p:cNvSpPr txBox="1"/>
          <p:nvPr/>
        </p:nvSpPr>
        <p:spPr>
          <a:xfrm>
            <a:off x="2909431" y="1516023"/>
            <a:ext cx="60960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rial Black" panose="020B0A04020102020204" pitchFamily="34" charset="0"/>
              </a:rPr>
              <a:t> Equipped with a GPS module for real-time location tracking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rial Black" panose="020B0A04020102020204" pitchFamily="34" charset="0"/>
              </a:rPr>
              <a:t> Tracks the robot's position on a live map interface via mobile or web 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rial Black" panose="020B0A04020102020204" pitchFamily="34" charset="0"/>
              </a:rPr>
              <a:t> Remote access through Wi-Fi, 4G/5G, or LoRa communication modules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rial Black" panose="020B0A04020102020204" pitchFamily="34" charset="0"/>
              </a:rPr>
              <a:t> Precise geolocation helps monitor cleaning routes and progress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rial Black" panose="020B0A04020102020204" pitchFamily="34" charset="0"/>
              </a:rPr>
              <a:t> Enables route planning and geofencing to clean specific zones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rial Black" panose="020B0A04020102020204" pitchFamily="34" charset="0"/>
              </a:rPr>
              <a:t> Receives automated navigation commands from a central control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rial Black" panose="020B0A04020102020204" pitchFamily="34" charset="0"/>
              </a:rPr>
              <a:t> Triggers alerts if the robot deviates from assigned cleaning area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rial Black" panose="020B0A04020102020204" pitchFamily="34" charset="0"/>
              </a:rPr>
              <a:t> Stores historical path data for performance analytics and optimization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rial Black" panose="020B0A04020102020204" pitchFamily="34" charset="0"/>
              </a:rPr>
              <a:t>Emergency override feature to stop or redirect the robot remotely</a:t>
            </a:r>
          </a:p>
        </p:txBody>
      </p:sp>
    </p:spTree>
    <p:extLst>
      <p:ext uri="{BB962C8B-B14F-4D97-AF65-F5344CB8AC3E}">
        <p14:creationId xmlns:p14="http://schemas.microsoft.com/office/powerpoint/2010/main" val="2658117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How you actually make, assemble, synthesize, or build the solution?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0035"/>
            <a:ext cx="10515600" cy="4846927"/>
          </a:xfrm>
        </p:spPr>
        <p:txBody>
          <a:bodyPr/>
          <a:lstStyle/>
          <a:p>
            <a:endParaRPr lang="en-IN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1" descr="Description: E:\COLLEGE NEW LOGO\Sri_Krishna_Institution_-_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847"/>
            <a:ext cx="943292" cy="94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escription: New LOGO SMALL Size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430" y="36585"/>
            <a:ext cx="973570" cy="9258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074056" y="6386286"/>
            <a:ext cx="1017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Note: Use bullet points with maximum of 7 lines. Avoid Paragraph. Include Pictures wherever required</a:t>
            </a:r>
            <a:endParaRPr lang="en-IN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424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Arial Narrow" panose="020B0606020202030204" pitchFamily="34" charset="0"/>
              </a:rPr>
              <a:t>How simple or complex will the idea’s execution or implementation be? What are the risk factors involved in executing the idea?</a:t>
            </a:r>
            <a:endParaRPr lang="en-IN" sz="28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0035"/>
            <a:ext cx="10515600" cy="4846927"/>
          </a:xfrm>
        </p:spPr>
        <p:txBody>
          <a:bodyPr/>
          <a:lstStyle/>
          <a:p>
            <a:endParaRPr lang="en-IN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1" descr="Description: E:\COLLEGE NEW LOGO\Sri_Krishna_Institution_-_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847"/>
            <a:ext cx="943292" cy="94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escription: New LOGO SMALL Size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430" y="36585"/>
            <a:ext cx="973570" cy="9258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074056" y="6386286"/>
            <a:ext cx="1017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Note: Use bullet points with maximum of 7 lines. Avoid Paragraph. Include Pictures wherever required</a:t>
            </a:r>
            <a:endParaRPr lang="en-IN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797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Arial Narrow" panose="020B0606020202030204" pitchFamily="34" charset="0"/>
              </a:rPr>
              <a:t>How soon could the idea be put into operation? (TRL of prototype)</a:t>
            </a:r>
            <a:endParaRPr lang="en-IN" sz="28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0035"/>
            <a:ext cx="10515600" cy="1545245"/>
          </a:xfrm>
        </p:spPr>
        <p:txBody>
          <a:bodyPr/>
          <a:lstStyle/>
          <a:p>
            <a:endParaRPr lang="en-IN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1" descr="Description: E:\COLLEGE NEW LOGO\Sri_Krishna_Institution_-_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847"/>
            <a:ext cx="943292" cy="94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escription: New LOGO SMALL Size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430" y="36585"/>
            <a:ext cx="973570" cy="9258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074056" y="6386286"/>
            <a:ext cx="1017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Note: Use bullet points with maximum of 7 lines. Avoid Paragraph. Include Pictures wherever required</a:t>
            </a:r>
            <a:endParaRPr lang="en-IN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3FE34-CD00-B6BC-43B7-592BB7F73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255" y="2268372"/>
            <a:ext cx="7035960" cy="37158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98F799-BBC1-DA7F-3629-075071954066}"/>
              </a:ext>
            </a:extLst>
          </p:cNvPr>
          <p:cNvSpPr txBox="1"/>
          <p:nvPr/>
        </p:nvSpPr>
        <p:spPr>
          <a:xfrm>
            <a:off x="7752080" y="4968240"/>
            <a:ext cx="339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Indicated your project TRL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441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Workplan</a:t>
            </a:r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/Timeline (</a:t>
            </a:r>
            <a:r>
              <a:rPr lang="en-US" sz="32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Monthlywise</a:t>
            </a:r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 – Chart)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1" descr="Description: E:\COLLEGE NEW LOGO\Sri_Krishna_Institution_-_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847"/>
            <a:ext cx="943292" cy="94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escription: New LOGO SMALL Size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430" y="36585"/>
            <a:ext cx="973570" cy="9258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074056" y="6386286"/>
            <a:ext cx="1017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Note: Use bullet points with maximum of 7 lines. Avoid Paragraph. Include Pictures wherever required</a:t>
            </a:r>
            <a:endParaRPr lang="en-IN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D823F4-BAB6-94A7-C82C-E9A38FACB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99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Technology related Expenditure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6460C6-2609-CD2D-A7DA-413CDBFAF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9453725"/>
              </p:ext>
            </p:extLst>
          </p:nvPr>
        </p:nvGraphicFramePr>
        <p:xfrm>
          <a:off x="162873" y="1376362"/>
          <a:ext cx="11470328" cy="5316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728">
                  <a:extLst>
                    <a:ext uri="{9D8B030D-6E8A-4147-A177-3AD203B41FA5}">
                      <a16:colId xmlns:a16="http://schemas.microsoft.com/office/drawing/2014/main" val="1279974483"/>
                    </a:ext>
                  </a:extLst>
                </a:gridCol>
                <a:gridCol w="4999967">
                  <a:extLst>
                    <a:ext uri="{9D8B030D-6E8A-4147-A177-3AD203B41FA5}">
                      <a16:colId xmlns:a16="http://schemas.microsoft.com/office/drawing/2014/main" val="2350893883"/>
                    </a:ext>
                  </a:extLst>
                </a:gridCol>
                <a:gridCol w="1955072">
                  <a:extLst>
                    <a:ext uri="{9D8B030D-6E8A-4147-A177-3AD203B41FA5}">
                      <a16:colId xmlns:a16="http://schemas.microsoft.com/office/drawing/2014/main" val="575993346"/>
                    </a:ext>
                  </a:extLst>
                </a:gridCol>
                <a:gridCol w="1632099">
                  <a:extLst>
                    <a:ext uri="{9D8B030D-6E8A-4147-A177-3AD203B41FA5}">
                      <a16:colId xmlns:a16="http://schemas.microsoft.com/office/drawing/2014/main" val="3870316114"/>
                    </a:ext>
                  </a:extLst>
                </a:gridCol>
                <a:gridCol w="1937462">
                  <a:extLst>
                    <a:ext uri="{9D8B030D-6E8A-4147-A177-3AD203B41FA5}">
                      <a16:colId xmlns:a16="http://schemas.microsoft.com/office/drawing/2014/main" val="2744492059"/>
                    </a:ext>
                  </a:extLst>
                </a:gridCol>
              </a:tblGrid>
              <a:tr h="484034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Arial Narrow" panose="020B0606020202030204" pitchFamily="34" charset="0"/>
                        </a:rPr>
                        <a:t>Sl.No</a:t>
                      </a:r>
                      <a:r>
                        <a:rPr lang="en-US" sz="1800" dirty="0">
                          <a:latin typeface="Arial Narrow" panose="020B0606020202030204" pitchFamily="34" charset="0"/>
                        </a:rPr>
                        <a:t>.</a:t>
                      </a:r>
                      <a:endParaRPr lang="en-IN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Arial Narrow" panose="020B0606020202030204" pitchFamily="34" charset="0"/>
                        </a:rPr>
                        <a:t>Particular/Item/Specification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Narrow" panose="020B0606020202030204" pitchFamily="34" charset="0"/>
                        </a:rPr>
                        <a:t>Quantity (</a:t>
                      </a:r>
                      <a:r>
                        <a:rPr lang="en-US" sz="1800" dirty="0" err="1">
                          <a:latin typeface="Arial Narrow" panose="020B0606020202030204" pitchFamily="34" charset="0"/>
                        </a:rPr>
                        <a:t>No.s</a:t>
                      </a:r>
                      <a:r>
                        <a:rPr lang="en-US" sz="1800" dirty="0">
                          <a:latin typeface="Arial Narrow" panose="020B0606020202030204" pitchFamily="34" charset="0"/>
                        </a:rPr>
                        <a:t>)</a:t>
                      </a:r>
                      <a:endParaRPr lang="en-IN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Narrow" panose="020B0606020202030204" pitchFamily="34" charset="0"/>
                        </a:rPr>
                        <a:t>Rate (</a:t>
                      </a:r>
                      <a:r>
                        <a:rPr lang="en-US" sz="1800" dirty="0" err="1">
                          <a:latin typeface="Arial Narrow" panose="020B0606020202030204" pitchFamily="34" charset="0"/>
                        </a:rPr>
                        <a:t>Rs</a:t>
                      </a:r>
                      <a:r>
                        <a:rPr lang="en-US" sz="1800" dirty="0">
                          <a:latin typeface="Arial Narrow" panose="020B0606020202030204" pitchFamily="34" charset="0"/>
                        </a:rPr>
                        <a:t>./No.)</a:t>
                      </a:r>
                      <a:endParaRPr lang="en-IN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Narrow" panose="020B0606020202030204" pitchFamily="34" charset="0"/>
                        </a:rPr>
                        <a:t>Amount (</a:t>
                      </a:r>
                      <a:r>
                        <a:rPr lang="en-US" sz="1800" dirty="0" err="1">
                          <a:latin typeface="Arial Narrow" panose="020B0606020202030204" pitchFamily="34" charset="0"/>
                        </a:rPr>
                        <a:t>Rs</a:t>
                      </a:r>
                      <a:r>
                        <a:rPr lang="en-US" sz="1800" dirty="0">
                          <a:latin typeface="Arial Narrow" panose="020B0606020202030204" pitchFamily="34" charset="0"/>
                        </a:rPr>
                        <a:t>.)</a:t>
                      </a:r>
                      <a:endParaRPr lang="en-IN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927857"/>
                  </a:ext>
                </a:extLst>
              </a:tr>
              <a:tr h="847060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Procurement of Raw Materials &amp; Components (Solar panels, wind turbine kits, sensors, batteries)</a:t>
                      </a:r>
                      <a:endParaRPr lang="en-IN" sz="20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70,000</a:t>
                      </a:r>
                    </a:p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b="1" i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3,50,000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205637"/>
                  </a:ext>
                </a:extLst>
              </a:tr>
              <a:tr h="847060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Machinery Usage Charges (CNC cutting,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fabrication, assembly tools)</a:t>
                      </a:r>
                      <a:endParaRPr lang="en-IN" sz="20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50,000</a:t>
                      </a:r>
                    </a:p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b="1" i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1,00,000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665094"/>
                  </a:ext>
                </a:extLst>
              </a:tr>
              <a:tr h="766388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Testing &amp; Calibration Charges (Lab and field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equipment testing, environmental simulations)</a:t>
                      </a:r>
                      <a:endParaRPr lang="en-IN" sz="20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b="1" i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1,50,000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310727"/>
                  </a:ext>
                </a:extLst>
              </a:tr>
              <a:tr h="766388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Software Development (Control system, monitoring </a:t>
                      </a:r>
                      <a:r>
                        <a:rPr lang="en-US" sz="2000" dirty="0" err="1"/>
                        <a:t>dashboard,optimization,algorithms</a:t>
                      </a:r>
                      <a:r>
                        <a:rPr lang="en-US" sz="2000" dirty="0"/>
                        <a:t>)</a:t>
                      </a:r>
                      <a:endParaRPr lang="en-IN" sz="20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60,000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b="1" i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1,20,000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843731"/>
                  </a:ext>
                </a:extLst>
              </a:tr>
              <a:tr h="484034">
                <a:tc>
                  <a:txBody>
                    <a:bodyPr/>
                    <a:lstStyle/>
                    <a:p>
                      <a:endParaRPr lang="en-IN" sz="18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216675"/>
                  </a:ext>
                </a:extLst>
              </a:tr>
              <a:tr h="484034">
                <a:tc>
                  <a:txBody>
                    <a:bodyPr/>
                    <a:lstStyle/>
                    <a:p>
                      <a:endParaRPr lang="en-IN" sz="18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378155"/>
                  </a:ext>
                </a:extLst>
              </a:tr>
            </a:tbl>
          </a:graphicData>
        </a:graphic>
      </p:graphicFrame>
      <p:pic>
        <p:nvPicPr>
          <p:cNvPr id="5" name="Picture 1" descr="Description: E:\COLLEGE NEW LOGO\Sri_Krishna_Institution_-_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847"/>
            <a:ext cx="943292" cy="94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escription: New LOGO SMALL Size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685" y="70492"/>
            <a:ext cx="973570" cy="9258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890242" y="44199"/>
            <a:ext cx="98161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Technology related Expenditure towards machine usage charges etc., Electricity charges, Procurement of raw material , testing/Calibration charges, other charges essential for development of idea. </a:t>
            </a:r>
            <a:r>
              <a:rPr lang="en-US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Max (10.00) lakh.</a:t>
            </a:r>
            <a:endParaRPr lang="en-IN" sz="20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454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83C0E-FD6F-3802-7C61-8A6656276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ABE8A-8519-F116-590E-39E04D7585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Technology related Expenditure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3B623-F755-A1A5-EFAE-A180078EDA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A491E197-F996-5904-FD1F-43BB846D572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61557997"/>
              </p:ext>
            </p:extLst>
          </p:nvPr>
        </p:nvGraphicFramePr>
        <p:xfrm>
          <a:off x="162873" y="1059862"/>
          <a:ext cx="11866254" cy="4783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372">
                  <a:extLst>
                    <a:ext uri="{9D8B030D-6E8A-4147-A177-3AD203B41FA5}">
                      <a16:colId xmlns:a16="http://schemas.microsoft.com/office/drawing/2014/main" val="1279974483"/>
                    </a:ext>
                  </a:extLst>
                </a:gridCol>
                <a:gridCol w="5172553">
                  <a:extLst>
                    <a:ext uri="{9D8B030D-6E8A-4147-A177-3AD203B41FA5}">
                      <a16:colId xmlns:a16="http://schemas.microsoft.com/office/drawing/2014/main" val="2350893883"/>
                    </a:ext>
                  </a:extLst>
                </a:gridCol>
                <a:gridCol w="2022556">
                  <a:extLst>
                    <a:ext uri="{9D8B030D-6E8A-4147-A177-3AD203B41FA5}">
                      <a16:colId xmlns:a16="http://schemas.microsoft.com/office/drawing/2014/main" val="575993346"/>
                    </a:ext>
                  </a:extLst>
                </a:gridCol>
                <a:gridCol w="1688435">
                  <a:extLst>
                    <a:ext uri="{9D8B030D-6E8A-4147-A177-3AD203B41FA5}">
                      <a16:colId xmlns:a16="http://schemas.microsoft.com/office/drawing/2014/main" val="3870316114"/>
                    </a:ext>
                  </a:extLst>
                </a:gridCol>
                <a:gridCol w="2004338">
                  <a:extLst>
                    <a:ext uri="{9D8B030D-6E8A-4147-A177-3AD203B41FA5}">
                      <a16:colId xmlns:a16="http://schemas.microsoft.com/office/drawing/2014/main" val="2744492059"/>
                    </a:ext>
                  </a:extLst>
                </a:gridCol>
              </a:tblGrid>
              <a:tr h="347313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Arial Narrow" panose="020B0606020202030204" pitchFamily="34" charset="0"/>
                        </a:rPr>
                        <a:t>Sl.No</a:t>
                      </a:r>
                      <a:r>
                        <a:rPr lang="en-US" sz="1800" dirty="0">
                          <a:latin typeface="Arial Narrow" panose="020B0606020202030204" pitchFamily="34" charset="0"/>
                        </a:rPr>
                        <a:t>.</a:t>
                      </a:r>
                      <a:endParaRPr lang="en-IN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Arial Narrow" panose="020B0606020202030204" pitchFamily="34" charset="0"/>
                        </a:rPr>
                        <a:t>Particular/Item/Specification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Narrow" panose="020B0606020202030204" pitchFamily="34" charset="0"/>
                        </a:rPr>
                        <a:t>Quantity (</a:t>
                      </a:r>
                      <a:r>
                        <a:rPr lang="en-US" sz="1800" dirty="0" err="1">
                          <a:latin typeface="Arial Narrow" panose="020B0606020202030204" pitchFamily="34" charset="0"/>
                        </a:rPr>
                        <a:t>No.s</a:t>
                      </a:r>
                      <a:r>
                        <a:rPr lang="en-US" sz="1800" dirty="0">
                          <a:latin typeface="Arial Narrow" panose="020B0606020202030204" pitchFamily="34" charset="0"/>
                        </a:rPr>
                        <a:t>)</a:t>
                      </a:r>
                      <a:endParaRPr lang="en-IN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Narrow" panose="020B0606020202030204" pitchFamily="34" charset="0"/>
                        </a:rPr>
                        <a:t>Rate (</a:t>
                      </a:r>
                      <a:r>
                        <a:rPr lang="en-US" sz="1800" dirty="0" err="1">
                          <a:latin typeface="Arial Narrow" panose="020B0606020202030204" pitchFamily="34" charset="0"/>
                        </a:rPr>
                        <a:t>Rs</a:t>
                      </a:r>
                      <a:r>
                        <a:rPr lang="en-US" sz="1800" dirty="0">
                          <a:latin typeface="Arial Narrow" panose="020B0606020202030204" pitchFamily="34" charset="0"/>
                        </a:rPr>
                        <a:t>./No.)</a:t>
                      </a:r>
                      <a:endParaRPr lang="en-IN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Narrow" panose="020B0606020202030204" pitchFamily="34" charset="0"/>
                        </a:rPr>
                        <a:t>Amount (</a:t>
                      </a:r>
                      <a:r>
                        <a:rPr lang="en-US" sz="1800" dirty="0" err="1">
                          <a:latin typeface="Arial Narrow" panose="020B0606020202030204" pitchFamily="34" charset="0"/>
                        </a:rPr>
                        <a:t>Rs</a:t>
                      </a:r>
                      <a:r>
                        <a:rPr lang="en-US" sz="1800" dirty="0">
                          <a:latin typeface="Arial Narrow" panose="020B0606020202030204" pitchFamily="34" charset="0"/>
                        </a:rPr>
                        <a:t>.)</a:t>
                      </a:r>
                      <a:endParaRPr lang="en-IN" sz="18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927857"/>
                  </a:ext>
                </a:extLst>
              </a:tr>
              <a:tr h="549912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Electricity &amp; Utility Charges (during prototype building and testing phases)</a:t>
                      </a:r>
                      <a:endParaRPr lang="en-IN" sz="20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b="1" i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91423"/>
                  </a:ext>
                </a:extLst>
              </a:tr>
              <a:tr h="347313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Field Deployment &amp; Transportation (to coastal sites)</a:t>
                      </a:r>
                      <a:endParaRPr lang="en-IN" sz="20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b="1" i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40,000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00190"/>
                  </a:ext>
                </a:extLst>
              </a:tr>
              <a:tr h="347313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Documentation, Reporting, and Contingency</a:t>
                      </a:r>
                      <a:endParaRPr lang="en-IN" sz="20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40,000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b="1" i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80,000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277740"/>
                  </a:ext>
                </a:extLst>
              </a:tr>
              <a:tr h="347313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dirty="0"/>
                        <a:t>GPS Receiver/Device, Satellite Network, Communication Network, Server/Cloud Platform</a:t>
                      </a:r>
                      <a:endParaRPr lang="en-IN" sz="2000" b="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800" b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40,000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216675"/>
                  </a:ext>
                </a:extLst>
              </a:tr>
              <a:tr h="607798">
                <a:tc>
                  <a:txBody>
                    <a:bodyPr/>
                    <a:lstStyle/>
                    <a:p>
                      <a:endParaRPr lang="en-IN" sz="18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400" b="1" i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930,000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37819"/>
                  </a:ext>
                </a:extLst>
              </a:tr>
              <a:tr h="347313">
                <a:tc>
                  <a:txBody>
                    <a:bodyPr/>
                    <a:lstStyle/>
                    <a:p>
                      <a:endParaRPr lang="en-IN" sz="18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378155"/>
                  </a:ext>
                </a:extLst>
              </a:tr>
              <a:tr h="60779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Total.</a:t>
                      </a:r>
                      <a:r>
                        <a:rPr lang="en-US" sz="1800" baseline="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1800" b="1" baseline="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Max (10.00) lakh.</a:t>
                      </a:r>
                      <a:endParaRPr lang="en-IN" sz="18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  <a:p>
                      <a:endParaRPr lang="en-IN" sz="18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b="1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930,000</a:t>
                      </a:r>
                    </a:p>
                    <a:p>
                      <a:pPr algn="r"/>
                      <a:endParaRPr lang="en-IN" sz="18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027007"/>
                  </a:ext>
                </a:extLst>
              </a:tr>
            </a:tbl>
          </a:graphicData>
        </a:graphic>
      </p:graphicFrame>
      <p:pic>
        <p:nvPicPr>
          <p:cNvPr id="5" name="Picture 1" descr="Description: E:\COLLEGE NEW LOGO\Sri_Krishna_Institution_-_Logo.jpg">
            <a:extLst>
              <a:ext uri="{FF2B5EF4-FFF2-40B4-BE49-F238E27FC236}">
                <a16:creationId xmlns:a16="http://schemas.microsoft.com/office/drawing/2014/main" id="{63B962B3-E883-2C3F-B5E7-05697DE63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847"/>
            <a:ext cx="943292" cy="94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escription: New LOGO SMALL Size">
            <a:extLst>
              <a:ext uri="{FF2B5EF4-FFF2-40B4-BE49-F238E27FC236}">
                <a16:creationId xmlns:a16="http://schemas.microsoft.com/office/drawing/2014/main" id="{6117750E-C1D3-778D-317E-7C5C96A9C0D4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685" y="70492"/>
            <a:ext cx="973570" cy="9258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EA6218-990D-D141-8B85-B733AA277EB5}"/>
              </a:ext>
            </a:extLst>
          </p:cNvPr>
          <p:cNvSpPr/>
          <p:nvPr/>
        </p:nvSpPr>
        <p:spPr>
          <a:xfrm>
            <a:off x="890242" y="44199"/>
            <a:ext cx="98161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Technology related Expenditure towards machine usage charges etc., Electricity charges, Procurement of raw material , testing/Calibration charges, other charges essential for development of idea. </a:t>
            </a:r>
            <a:r>
              <a:rPr lang="en-US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Max (10.00) lakh.</a:t>
            </a:r>
            <a:endParaRPr lang="en-IN" sz="20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331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Financial requirements (activity-wise break-up)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1" descr="Description: E:\COLLEGE NEW LOGO\Sri_Krishna_Institution_-_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847"/>
            <a:ext cx="943292" cy="94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escription: New LOGO SMALL Size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430" y="36585"/>
            <a:ext cx="973570" cy="92581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Content Placeholder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835418"/>
              </p:ext>
            </p:extLst>
          </p:nvPr>
        </p:nvGraphicFramePr>
        <p:xfrm>
          <a:off x="401782" y="1114202"/>
          <a:ext cx="11443854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7000">
                  <a:extLst>
                    <a:ext uri="{9D8B030D-6E8A-4147-A177-3AD203B41FA5}">
                      <a16:colId xmlns:a16="http://schemas.microsoft.com/office/drawing/2014/main" val="2350893883"/>
                    </a:ext>
                  </a:extLst>
                </a:gridCol>
                <a:gridCol w="1614353">
                  <a:extLst>
                    <a:ext uri="{9D8B030D-6E8A-4147-A177-3AD203B41FA5}">
                      <a16:colId xmlns:a16="http://schemas.microsoft.com/office/drawing/2014/main" val="575993346"/>
                    </a:ext>
                  </a:extLst>
                </a:gridCol>
                <a:gridCol w="1705731">
                  <a:extLst>
                    <a:ext uri="{9D8B030D-6E8A-4147-A177-3AD203B41FA5}">
                      <a16:colId xmlns:a16="http://schemas.microsoft.com/office/drawing/2014/main" val="3870316114"/>
                    </a:ext>
                  </a:extLst>
                </a:gridCol>
                <a:gridCol w="2706770">
                  <a:extLst>
                    <a:ext uri="{9D8B030D-6E8A-4147-A177-3AD203B41FA5}">
                      <a16:colId xmlns:a16="http://schemas.microsoft.com/office/drawing/2014/main" val="27444920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Arial Narrow" panose="020B0606020202030204" pitchFamily="34" charset="0"/>
                        </a:rPr>
                        <a:t>Particular/Item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 Narrow" panose="020B0606020202030204" pitchFamily="34" charset="0"/>
                        </a:rPr>
                        <a:t>Total idea project cost (</a:t>
                      </a:r>
                      <a:r>
                        <a:rPr lang="en-US" sz="2000" dirty="0" err="1">
                          <a:latin typeface="Arial Narrow" panose="020B0606020202030204" pitchFamily="34" charset="0"/>
                        </a:rPr>
                        <a:t>Rs</a:t>
                      </a:r>
                      <a:r>
                        <a:rPr lang="en-US" sz="2000" dirty="0">
                          <a:latin typeface="Arial Narrow" panose="020B0606020202030204" pitchFamily="34" charset="0"/>
                        </a:rPr>
                        <a:t>.)</a:t>
                      </a:r>
                      <a:endParaRPr lang="en-IN" sz="2000" dirty="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 Narrow" panose="020B0606020202030204" pitchFamily="34" charset="0"/>
                        </a:rPr>
                        <a:t>Amount GOI assistance (</a:t>
                      </a:r>
                      <a:r>
                        <a:rPr lang="en-US" sz="2000" dirty="0" err="1">
                          <a:latin typeface="Arial Narrow" panose="020B0606020202030204" pitchFamily="34" charset="0"/>
                        </a:rPr>
                        <a:t>Rs</a:t>
                      </a:r>
                      <a:r>
                        <a:rPr lang="en-US" sz="2000" dirty="0">
                          <a:latin typeface="Arial Narrow" panose="020B0606020202030204" pitchFamily="34" charset="0"/>
                        </a:rPr>
                        <a:t>.)</a:t>
                      </a:r>
                      <a:endParaRPr lang="en-IN" sz="2000" dirty="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Arial Narrow" panose="020B0606020202030204" pitchFamily="34" charset="0"/>
                        </a:rPr>
                        <a:t>Incubatee</a:t>
                      </a:r>
                      <a:r>
                        <a:rPr lang="en-US" sz="2000" dirty="0">
                          <a:latin typeface="Arial Narrow" panose="020B0606020202030204" pitchFamily="34" charset="0"/>
                        </a:rPr>
                        <a:t> share (</a:t>
                      </a:r>
                      <a:r>
                        <a:rPr lang="en-US" sz="2000" dirty="0" err="1">
                          <a:latin typeface="Arial Narrow" panose="020B0606020202030204" pitchFamily="34" charset="0"/>
                        </a:rPr>
                        <a:t>Rs</a:t>
                      </a:r>
                      <a:r>
                        <a:rPr lang="en-US" sz="2000" dirty="0">
                          <a:latin typeface="Arial Narrow" panose="020B0606020202030204" pitchFamily="34" charset="0"/>
                        </a:rPr>
                        <a:t>.)</a:t>
                      </a:r>
                    </a:p>
                    <a:p>
                      <a:pPr algn="ctr"/>
                      <a:r>
                        <a:rPr lang="en-US" sz="2000" dirty="0">
                          <a:latin typeface="Arial Narrow" panose="020B0606020202030204" pitchFamily="34" charset="0"/>
                        </a:rPr>
                        <a:t>(Nil for Students/ 15% for others/ entrepreneurs / MSMEs)</a:t>
                      </a:r>
                      <a:endParaRPr lang="en-IN" sz="2000" dirty="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5927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rgbClr val="00206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Technology related Expenditure towards machine usage charges etc., Electricity charges, Procurement of raw material , testing/Calibration charges, other charges essential for development of idea. </a:t>
                      </a:r>
                      <a:r>
                        <a:rPr lang="en-US" sz="2000" b="1" i="0" kern="1200" dirty="0">
                          <a:solidFill>
                            <a:srgbClr val="00206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Max (10.00) lakh.</a:t>
                      </a:r>
                      <a:endParaRPr lang="en-IN" sz="20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10,00,000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10,00,000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1,50,000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221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Charges for mentor/handholding supporting team. </a:t>
                      </a:r>
                      <a:r>
                        <a:rPr lang="en-IN" sz="2000" b="1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Max (3.00) lakh.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3,00,000</a:t>
                      </a:r>
                      <a:endParaRPr lang="en-IN" sz="20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3,00,000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45,000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61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rgbClr val="00206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Travelling Expenses or any other item not covered as above may be allowed as per need for development of the idea.</a:t>
                      </a:r>
                      <a:br>
                        <a:rPr lang="en-US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</a:br>
                      <a:r>
                        <a:rPr lang="en-US" sz="2000" b="1" i="0" kern="1200" dirty="0">
                          <a:solidFill>
                            <a:srgbClr val="00206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Max ( 2.00) lakh.</a:t>
                      </a:r>
                      <a:endParaRPr lang="en-IN" sz="20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2,00,000</a:t>
                      </a:r>
                      <a:endParaRPr lang="en-IN" sz="20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2,00,000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30,000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37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Total.</a:t>
                      </a:r>
                      <a:r>
                        <a:rPr lang="en-US" sz="2000" baseline="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="1" baseline="0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Max (15.00) lakh.</a:t>
                      </a:r>
                      <a:endParaRPr lang="en-IN" sz="2000" b="1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IN" sz="20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IN" sz="20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IN" sz="2000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205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488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084" y="321521"/>
            <a:ext cx="10175312" cy="779692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Arial Narrow" panose="020B0606020202030204" pitchFamily="34" charset="0"/>
              </a:rPr>
              <a:t>INNOVATION AND SUSTAINABILITY IN COASTAL AREAS     </a:t>
            </a:r>
            <a:endParaRPr lang="en-IN" sz="32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1" descr="Description: E:\COLLEGE NEW LOGO\Sri_Krishna_Institution_-_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847"/>
            <a:ext cx="943292" cy="94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escription: New LOGO SMALL Size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430" y="36585"/>
            <a:ext cx="973570" cy="92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64A85113-6762-50E3-6AF3-8C24B6844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94" y="971138"/>
            <a:ext cx="10708557" cy="563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4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Whether the idea involves use of existing intellectual property or not, give brief detail there of / Patenting Possibility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4056" y="6386286"/>
            <a:ext cx="1017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Note: Use bullet points with maximum of 7 lines. Avoid Paragraph. Include Pictures wherever required</a:t>
            </a:r>
            <a:endParaRPr lang="en-IN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1" descr="Description: E:\COLLEGE NEW LOGO\Sri_Krishna_Institution_-_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847"/>
            <a:ext cx="943292" cy="94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escription: New LOGO SMALL Size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430" y="36585"/>
            <a:ext cx="973570" cy="92581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BBA9FF-5A95-9AE3-4EAB-14266E394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547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Paste Student ID Card / Entrepreneurs/MSMEs Proofs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1" descr="Description: E:\COLLEGE NEW LOGO\Sri_Krishna_Institution_-_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847"/>
            <a:ext cx="943292" cy="94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escription: New LOGO SMALL Size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430" y="36585"/>
            <a:ext cx="973570" cy="92581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053248"/>
              </p:ext>
            </p:extLst>
          </p:nvPr>
        </p:nvGraphicFramePr>
        <p:xfrm>
          <a:off x="325119" y="997988"/>
          <a:ext cx="10824661" cy="57156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9933">
                  <a:extLst>
                    <a:ext uri="{9D8B030D-6E8A-4147-A177-3AD203B41FA5}">
                      <a16:colId xmlns:a16="http://schemas.microsoft.com/office/drawing/2014/main" val="3001950257"/>
                    </a:ext>
                  </a:extLst>
                </a:gridCol>
                <a:gridCol w="5374728">
                  <a:extLst>
                    <a:ext uri="{9D8B030D-6E8A-4147-A177-3AD203B41FA5}">
                      <a16:colId xmlns:a16="http://schemas.microsoft.com/office/drawing/2014/main" val="2306115362"/>
                    </a:ext>
                  </a:extLst>
                </a:gridCol>
              </a:tblGrid>
              <a:tr h="15094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537685"/>
                  </a:ext>
                </a:extLst>
              </a:tr>
              <a:tr h="62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JASWANTH RAJ K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MAGHIZHAN K R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754507"/>
                  </a:ext>
                </a:extLst>
              </a:tr>
              <a:tr h="2161984"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algn="ctr"/>
                      <a:endParaRPr lang="en-IN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212379"/>
                  </a:ext>
                </a:extLst>
              </a:tr>
              <a:tr h="1404156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JANE HANNAH 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Arial Narrow" panose="020B0606020202030204" pitchFamily="34" charset="0"/>
                        </a:rPr>
                        <a:t>KARISHMA T</a:t>
                      </a:r>
                      <a:endParaRPr lang="en-IN" dirty="0">
                        <a:solidFill>
                          <a:srgbClr val="00206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28056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CD45F8B-E1A5-F05C-50A4-5D565C4EA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9482" y="1036755"/>
            <a:ext cx="1155878" cy="14158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0CD0D7-B813-F82D-354E-E0B2F7452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0802" y="1092813"/>
            <a:ext cx="1155879" cy="1303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F3632-7532-D32E-51B0-B916F88120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9002" y="3361028"/>
            <a:ext cx="1257478" cy="1774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C6F4A4-9684-8769-C658-C72BE9DB22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303" y="3272003"/>
            <a:ext cx="1336978" cy="180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0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5345" y="3258685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THANK YOU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27375" y="41533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sz="2400" dirty="0">
                <a:solidFill>
                  <a:srgbClr val="C0000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Government of India</a:t>
            </a:r>
            <a:br>
              <a:rPr lang="en-IN" sz="1200" dirty="0">
                <a:solidFill>
                  <a:srgbClr val="C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dirty="0">
                <a:solidFill>
                  <a:srgbClr val="C0000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Ministry of Micro, Small &amp; Medium Enterprises</a:t>
            </a:r>
            <a:endParaRPr lang="en-IN" sz="240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62257" y="1273243"/>
            <a:ext cx="2641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rial Narrow" panose="020B0606020202030204" pitchFamily="34" charset="0"/>
                <a:ea typeface="Calibri" panose="020F0502020204030204" pitchFamily="34" charset="0"/>
              </a:rPr>
              <a:t>MSME IDEA Hackathon 5.0</a:t>
            </a:r>
            <a:endParaRPr lang="en-IN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Picture 1" descr="Description: E:\COLLEGE NEW LOGO\Sri_Krishna_Institution_-_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81897" y="489642"/>
            <a:ext cx="943292" cy="94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76" y="352272"/>
            <a:ext cx="1318985" cy="106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Description: New LOGO SMALL Size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75" y="489643"/>
            <a:ext cx="973570" cy="925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363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Arial Narrow" panose="020B0606020202030204" pitchFamily="34" charset="0"/>
              </a:rPr>
              <a:t>Problem Identification</a:t>
            </a:r>
            <a:endParaRPr lang="en-IN" sz="32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1" descr="Description: E:\COLLEGE NEW LOGO\Sri_Krishna_Institution_-_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847"/>
            <a:ext cx="943292" cy="94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escription: New LOGO SMALL Size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430" y="36585"/>
            <a:ext cx="973570" cy="9258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45934A-236C-6A72-93DE-A69D077FC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639" y="971139"/>
            <a:ext cx="11163542" cy="6599700"/>
          </a:xfrm>
        </p:spPr>
        <p:txBody>
          <a:bodyPr>
            <a:normAutofit/>
          </a:bodyPr>
          <a:lstStyle/>
          <a:p>
            <a:r>
              <a:rPr lang="en-US" dirty="0"/>
              <a:t>Every year, </a:t>
            </a:r>
            <a:r>
              <a:rPr lang="en-US" b="1" dirty="0"/>
              <a:t>over 11 million metric tons of plastic waste</a:t>
            </a:r>
            <a:r>
              <a:rPr lang="en-US" dirty="0"/>
              <a:t> enter the ocean, and </a:t>
            </a:r>
            <a:r>
              <a:rPr lang="en-US" b="1" dirty="0"/>
              <a:t>up to 80%</a:t>
            </a:r>
            <a:r>
              <a:rPr lang="en-US" dirty="0"/>
              <a:t> of it comes from rivers.</a:t>
            </a:r>
          </a:p>
          <a:p>
            <a:endParaRPr lang="en-US" dirty="0"/>
          </a:p>
          <a:p>
            <a:r>
              <a:rPr lang="en-US" b="1" dirty="0"/>
              <a:t>Floating waste</a:t>
            </a:r>
            <a:r>
              <a:rPr lang="en-US" dirty="0"/>
              <a:t> clogs waterways, harms marine animals, and breaks down into </a:t>
            </a:r>
            <a:r>
              <a:rPr lang="en-US" b="1" dirty="0"/>
              <a:t>microplastics</a:t>
            </a:r>
            <a:r>
              <a:rPr lang="en-US" dirty="0"/>
              <a:t> that contaminate the food chain.</a:t>
            </a:r>
          </a:p>
          <a:p>
            <a:endParaRPr lang="en-US" dirty="0"/>
          </a:p>
          <a:p>
            <a:r>
              <a:rPr lang="en-US" dirty="0"/>
              <a:t>Current cleanup solutions are </a:t>
            </a:r>
            <a:r>
              <a:rPr lang="en-US" b="1" dirty="0"/>
              <a:t>slow</a:t>
            </a:r>
            <a:r>
              <a:rPr lang="en-US" dirty="0"/>
              <a:t>, </a:t>
            </a:r>
            <a:r>
              <a:rPr lang="en-US" b="1" dirty="0"/>
              <a:t>labor-intensive</a:t>
            </a:r>
            <a:r>
              <a:rPr lang="en-US" dirty="0"/>
              <a:t>, and </a:t>
            </a:r>
            <a:r>
              <a:rPr lang="en-US" b="1" dirty="0"/>
              <a:t>fuel-powered</a:t>
            </a:r>
            <a:r>
              <a:rPr lang="en-US" dirty="0"/>
              <a:t>, making them costly and environmentally unsustainable.</a:t>
            </a:r>
          </a:p>
          <a:p>
            <a:endParaRPr lang="en-US" dirty="0"/>
          </a:p>
          <a:p>
            <a:r>
              <a:rPr lang="en-US" dirty="0"/>
              <a:t>Collected waste often fills boats quickly, forcing frequent trips to shore, which increases operational costs and reduces cleanup efficiency.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3466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Background for getting the idea/innovation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148" y="727588"/>
            <a:ext cx="11779046" cy="5485960"/>
          </a:xfrm>
        </p:spPr>
        <p:txBody>
          <a:bodyPr>
            <a:normAutofit fontScale="92500" lnSpcReduction="20000"/>
          </a:bodyPr>
          <a:lstStyle/>
          <a:p>
            <a:pPr marL="1828800" lvl="4" indent="0">
              <a:buNone/>
            </a:pPr>
            <a:endParaRPr lang="en-US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514350" indent="-514350">
              <a:buAutoNum type="alphaLcPeriod"/>
            </a:pPr>
            <a:r>
              <a:rPr lang="en-US" b="1" dirty="0">
                <a:solidFill>
                  <a:srgbClr val="002060"/>
                </a:solidFill>
                <a:latin typeface="Arial Narrow" panose="020B0606020202030204" pitchFamily="34" charset="0"/>
              </a:rPr>
              <a:t>Who it is for?</a:t>
            </a:r>
          </a:p>
          <a:p>
            <a:pPr marL="514350" indent="-514350">
              <a:buAutoNum type="alphaLcPeriod"/>
            </a:pPr>
            <a:r>
              <a:rPr lang="en-US" dirty="0"/>
              <a:t>Coastal towns, riverfront cities, ports, and environmental NGOs.</a:t>
            </a:r>
            <a:endParaRPr lang="en-US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514350" indent="-514350">
              <a:buAutoNum type="alphaLcPeriod"/>
            </a:pPr>
            <a:endParaRPr lang="en-US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514350" indent="-514350">
              <a:buAutoNum type="alphaLcPeriod"/>
            </a:pPr>
            <a:r>
              <a:rPr lang="en-IN" b="1" dirty="0">
                <a:solidFill>
                  <a:srgbClr val="002060"/>
                </a:solidFill>
                <a:latin typeface="Arial Narrow" panose="020B0606020202030204" pitchFamily="34" charset="0"/>
              </a:rPr>
              <a:t>What will it do?</a:t>
            </a:r>
          </a:p>
          <a:p>
            <a:pPr marL="514350" indent="-514350">
              <a:buAutoNum type="alphaLcPeriod"/>
            </a:pPr>
            <a:r>
              <a:rPr lang="en-US" dirty="0"/>
              <a:t>Autonomous Cleanup – Patrols rivers, harbors, or coasts using GPS, guiding waste in with foldable barriers</a:t>
            </a:r>
          </a:p>
          <a:p>
            <a:pPr marL="514350" indent="-514350">
              <a:buAutoNum type="alphaLcPeriod"/>
            </a:pPr>
            <a:br>
              <a:rPr lang="en-US" dirty="0"/>
            </a:br>
            <a:r>
              <a:rPr lang="en-US" dirty="0"/>
              <a:t>Microplastic Filtration – Cleans return water by capturing harmful microplastics safely.</a:t>
            </a:r>
          </a:p>
          <a:p>
            <a:pPr marL="514350" indent="-514350">
              <a:buAutoNum type="alphaLcPeriod"/>
            </a:pPr>
            <a:br>
              <a:rPr lang="en-US" dirty="0"/>
            </a:br>
            <a:r>
              <a:rPr lang="en-US" dirty="0"/>
              <a:t>Onboard Compaction – Compresses collected waste to maximize storage and reduce offloading trips.</a:t>
            </a:r>
          </a:p>
          <a:p>
            <a:pPr marL="514350" indent="-514350">
              <a:buAutoNum type="alphaLcPeriod"/>
            </a:pPr>
            <a:br>
              <a:rPr lang="en-US" dirty="0"/>
            </a:br>
            <a:r>
              <a:rPr lang="en-US" dirty="0"/>
              <a:t>Renewable Operation – Runs entirely on solar power with tidal/battery backup, returning to dock automatically when full or low on power.</a:t>
            </a:r>
            <a:endParaRPr lang="en-IN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514350" indent="-514350">
              <a:buAutoNum type="alphaLcPeriod"/>
            </a:pPr>
            <a:endParaRPr lang="en-IN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514350" indent="-514350">
              <a:buAutoNum type="alphaLcPeriod"/>
            </a:pPr>
            <a:endParaRPr lang="en-IN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514350" indent="-514350">
              <a:buAutoNum type="alphaLcPeriod"/>
            </a:pPr>
            <a:endParaRPr lang="en-US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514350" indent="-514350">
              <a:buAutoNum type="alphaLcPeriod"/>
            </a:pPr>
            <a:endParaRPr lang="en-IN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1" descr="Description: E:\COLLEGE NEW LOGO\Sri_Krishna_Institution_-_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847"/>
            <a:ext cx="943292" cy="94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escription: New LOGO SMALL Size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430" y="36585"/>
            <a:ext cx="973570" cy="925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2357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Newness/uniqueness of the innovation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C78CD6-73C4-BA10-4379-389D0E381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120" y="1043033"/>
            <a:ext cx="6941214" cy="4615439"/>
          </a:xfrm>
          <a:prstGeom prst="rect">
            <a:avLst/>
          </a:prstGeom>
        </p:spPr>
      </p:pic>
      <p:pic>
        <p:nvPicPr>
          <p:cNvPr id="5" name="Picture 1" descr="Description: E:\COLLEGE NEW LOGO\Sri_Krishna_Institution_-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7847"/>
            <a:ext cx="943292" cy="94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escription: New LOGO SMALL Size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430" y="36585"/>
            <a:ext cx="973570" cy="9258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074056" y="6386286"/>
            <a:ext cx="1017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Note: Use bullet points with maximum of 7 lines. Avoid Paragraph. Include Pictures wherever required</a:t>
            </a:r>
            <a:endParaRPr lang="en-IN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E7552B-EC34-9C37-4043-90ABBD8EFA3A}"/>
              </a:ext>
            </a:extLst>
          </p:cNvPr>
          <p:cNvSpPr txBox="1"/>
          <p:nvPr/>
        </p:nvSpPr>
        <p:spPr>
          <a:xfrm>
            <a:off x="6990080" y="997313"/>
            <a:ext cx="520192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  <a:latin typeface="Algerian" panose="04020705040A02060702" pitchFamily="82" charset="0"/>
              </a:rPr>
              <a:t>Trash Trapping Module</a:t>
            </a:r>
            <a:endParaRPr lang="en-US" sz="2400" dirty="0">
              <a:solidFill>
                <a:srgbClr val="FF0000"/>
              </a:solidFill>
              <a:latin typeface="Algerian" panose="04020705040A02060702" pitchFamily="8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Extended arms or net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Guides floating trash toward the intake</a:t>
            </a:r>
          </a:p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  <a:latin typeface="Algerian" panose="04020705040A02060702" pitchFamily="82" charset="0"/>
              </a:rPr>
              <a:t>Trash Gathering Module </a:t>
            </a:r>
            <a:endParaRPr lang="en-US" sz="2400" dirty="0">
              <a:solidFill>
                <a:srgbClr val="FF0000"/>
              </a:solidFill>
              <a:latin typeface="Algerian" panose="04020705040A02060702" pitchFamily="8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Conveyor belt or suction mechanism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Transfers debris into the trash container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90C20-FDAA-9AF2-1826-02A4434A0BCA}"/>
              </a:ext>
            </a:extLst>
          </p:cNvPr>
          <p:cNvSpPr txBox="1"/>
          <p:nvPr/>
        </p:nvSpPr>
        <p:spPr>
          <a:xfrm>
            <a:off x="7012334" y="3082977"/>
            <a:ext cx="60960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  <a:latin typeface="Algerian" panose="04020705040A02060702" pitchFamily="82" charset="0"/>
              </a:rPr>
              <a:t>Potential Enhancements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Solar-powered operation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AI-based obstacle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Modular storage bins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GPS tracking and remote monitoring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Real-time pollution data reporting</a:t>
            </a:r>
          </a:p>
        </p:txBody>
      </p:sp>
    </p:spTree>
    <p:extLst>
      <p:ext uri="{BB962C8B-B14F-4D97-AF65-F5344CB8AC3E}">
        <p14:creationId xmlns:p14="http://schemas.microsoft.com/office/powerpoint/2010/main" val="2962101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Objective(s) of the idea/innovation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1" descr="Description: E:\COLLEGE NEW LOGO\Sri_Krishna_Institution_-_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847"/>
            <a:ext cx="943292" cy="94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escription: New LOGO SMALL Size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430" y="36585"/>
            <a:ext cx="973570" cy="9258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074056" y="6386286"/>
            <a:ext cx="1017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Note: Use bullet points with maximum of 7 lines. Avoid Paragraph. Include Pictures wherever required</a:t>
            </a:r>
            <a:endParaRPr lang="en-IN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D2ECA4AC-F7A9-3283-C2EE-FAF55E4CBC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5821187-479C-1F66-A650-3964349B5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211" y="878260"/>
            <a:ext cx="6871789" cy="4351338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4E2D4C-0946-8726-9BE8-B997145FD675}"/>
              </a:ext>
            </a:extLst>
          </p:cNvPr>
          <p:cNvSpPr txBox="1"/>
          <p:nvPr/>
        </p:nvSpPr>
        <p:spPr>
          <a:xfrm>
            <a:off x="72935" y="1249680"/>
            <a:ext cx="5616665" cy="297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b="1" dirty="0"/>
              <a:t>Major Components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Trash Container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i="1" dirty="0">
                <a:solidFill>
                  <a:srgbClr val="FF0000"/>
                </a:solidFill>
              </a:rPr>
              <a:t>Stores collected debris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i="1" dirty="0">
                <a:solidFill>
                  <a:srgbClr val="FF0000"/>
                </a:solidFill>
              </a:rPr>
              <a:t>Large capacity for extended operation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Electronics Compartment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i="1" dirty="0">
                <a:solidFill>
                  <a:srgbClr val="FF0000"/>
                </a:solidFill>
              </a:rPr>
              <a:t>Contains sensors, controllers, batteries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i="1" dirty="0">
                <a:solidFill>
                  <a:srgbClr val="FF0000"/>
                </a:solidFill>
              </a:rPr>
              <a:t>Enables autonomous navigation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Propulsion System</a:t>
            </a:r>
            <a:endParaRPr lang="en-I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i="1" dirty="0">
                <a:solidFill>
                  <a:srgbClr val="FF0000"/>
                </a:solidFill>
              </a:rPr>
              <a:t>Twin propellers for movement and steering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C28F30-EB3B-710E-A6F7-337F8ED5F640}"/>
              </a:ext>
            </a:extLst>
          </p:cNvPr>
          <p:cNvSpPr txBox="1"/>
          <p:nvPr/>
        </p:nvSpPr>
        <p:spPr>
          <a:xfrm>
            <a:off x="127000" y="4075629"/>
            <a:ext cx="6121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System Dimensions </a:t>
            </a:r>
          </a:p>
          <a:p>
            <a:r>
              <a:rPr lang="en-US" b="1"/>
              <a:t>    </a:t>
            </a:r>
            <a:r>
              <a:rPr lang="en-US" b="1" i="1">
                <a:solidFill>
                  <a:srgbClr val="FF0000"/>
                </a:solidFill>
              </a:rPr>
              <a:t>Overall Length: ~253 cm</a:t>
            </a:r>
          </a:p>
          <a:p>
            <a:r>
              <a:rPr lang="en-US" b="1" i="1">
                <a:solidFill>
                  <a:srgbClr val="FF0000"/>
                </a:solidFill>
              </a:rPr>
              <a:t>    Overall Width: ~196 cm</a:t>
            </a:r>
          </a:p>
          <a:p>
            <a:r>
              <a:rPr lang="en-US" b="1" i="1">
                <a:solidFill>
                  <a:srgbClr val="FF0000"/>
                </a:solidFill>
              </a:rPr>
              <a:t>    Height: ~87 cm</a:t>
            </a:r>
          </a:p>
          <a:p>
            <a:r>
              <a:rPr lang="en-US" b="1" i="1">
                <a:solidFill>
                  <a:srgbClr val="FF0000"/>
                </a:solidFill>
              </a:rPr>
              <a:t>    Compact Size: Allows operation in narrow water channels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63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Potential areas of application in industry/market in brief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1" descr="Description: E:\COLLEGE NEW LOGO\Sri_Krishna_Institution_-_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847"/>
            <a:ext cx="943292" cy="94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escription: New LOGO SMALL Size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430" y="36585"/>
            <a:ext cx="973570" cy="9258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074056" y="6386286"/>
            <a:ext cx="1017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Note: Use bullet points with maximum of 7 lines. Avoid Paragraph. Include Pictures wherever required</a:t>
            </a:r>
            <a:endParaRPr lang="en-IN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8284B3-0F2E-8E50-AEA0-6FA9678B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447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Market data for the potential idea/ innovation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0035"/>
            <a:ext cx="10515600" cy="4846927"/>
          </a:xfrm>
        </p:spPr>
        <p:txBody>
          <a:bodyPr/>
          <a:lstStyle/>
          <a:p>
            <a:endParaRPr lang="en-IN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1" descr="Description: E:\COLLEGE NEW LOGO\Sri_Krishna_Institution_-_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847"/>
            <a:ext cx="943292" cy="94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escription: New LOGO SMALL Size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430" y="36585"/>
            <a:ext cx="973570" cy="9258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074056" y="6386286"/>
            <a:ext cx="1017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Note: Use bullet points with maximum of 7 lines. Avoid Paragraph. Include Pictures wherever required</a:t>
            </a:r>
            <a:endParaRPr lang="en-IN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060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366" y="321521"/>
            <a:ext cx="9542030" cy="54979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Current development status of idea/innovation by applicant/</a:t>
            </a:r>
            <a:r>
              <a:rPr lang="en-US" sz="32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incubatee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0035"/>
            <a:ext cx="10515600" cy="4846927"/>
          </a:xfrm>
        </p:spPr>
        <p:txBody>
          <a:bodyPr/>
          <a:lstStyle/>
          <a:p>
            <a:endParaRPr lang="en-IN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1" descr="Description: E:\COLLEGE NEW LOGO\Sri_Krishna_Institution_-_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847"/>
            <a:ext cx="943292" cy="94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Description: New LOGO SMALL Size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430" y="36585"/>
            <a:ext cx="973570" cy="9258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074056" y="6386286"/>
            <a:ext cx="1017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Note: Use bullet points with maximum of 7 lines. Avoid Paragraph. Include Pictures wherever required</a:t>
            </a:r>
            <a:endParaRPr lang="en-IN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066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1466</Words>
  <Application>Microsoft Office PowerPoint</Application>
  <PresentationFormat>Widescreen</PresentationFormat>
  <Paragraphs>235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Algerian</vt:lpstr>
      <vt:lpstr>Arial</vt:lpstr>
      <vt:lpstr>Arial Black</vt:lpstr>
      <vt:lpstr>Arial Narrow</vt:lpstr>
      <vt:lpstr>Calibri</vt:lpstr>
      <vt:lpstr>Calibri Light</vt:lpstr>
      <vt:lpstr>Office Theme</vt:lpstr>
      <vt:lpstr>Mention the Project Title of the Proposed Idea or Innovation</vt:lpstr>
      <vt:lpstr>INNOVATION AND SUSTAINABILITY IN COASTAL AREAS     </vt:lpstr>
      <vt:lpstr>Problem Identification</vt:lpstr>
      <vt:lpstr>Background for getting the idea/innovation</vt:lpstr>
      <vt:lpstr>Newness/uniqueness of the innovation</vt:lpstr>
      <vt:lpstr>Objective(s) of the idea/innovation</vt:lpstr>
      <vt:lpstr>Potential areas of application in industry/market in brief</vt:lpstr>
      <vt:lpstr>Market data for the potential idea/ innovation</vt:lpstr>
      <vt:lpstr>Current development status of idea/innovation by applicant/incubatee</vt:lpstr>
      <vt:lpstr>Literature Survey/Prior art on the concept, if any</vt:lpstr>
      <vt:lpstr>Solution Proposed (with  Block diagram/ 3D Model/ flow chart/ Circuit Diagram / Pictures)</vt:lpstr>
      <vt:lpstr>Solution Proposed (with  Block diagram/ 3D Model/ flow chart/ Circuit Diagram / Pictures)</vt:lpstr>
      <vt:lpstr>How you actually make, assemble, synthesize, or build the solution?</vt:lpstr>
      <vt:lpstr>How simple or complex will the idea’s execution or implementation be? What are the risk factors involved in executing the idea?</vt:lpstr>
      <vt:lpstr>How soon could the idea be put into operation? (TRL of prototype)</vt:lpstr>
      <vt:lpstr>Workplan/Timeline (Monthlywise – Chart)</vt:lpstr>
      <vt:lpstr>Technology related Expenditure</vt:lpstr>
      <vt:lpstr>Technology related Expenditure</vt:lpstr>
      <vt:lpstr>Financial requirements (activity-wise break-up)</vt:lpstr>
      <vt:lpstr>Whether the idea involves use of existing intellectual property or not, give brief detail there of / Patenting Possibility</vt:lpstr>
      <vt:lpstr>Paste Student ID Card / Entrepreneurs/MSMEs Proofs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Proposed Idea or Innovation</dc:title>
  <dc:creator>admin</dc:creator>
  <cp:lastModifiedBy>SURESH G</cp:lastModifiedBy>
  <cp:revision>97</cp:revision>
  <cp:lastPrinted>2022-03-30T05:02:41Z</cp:lastPrinted>
  <dcterms:created xsi:type="dcterms:W3CDTF">2022-03-30T03:58:47Z</dcterms:created>
  <dcterms:modified xsi:type="dcterms:W3CDTF">2025-08-08T13:08:04Z</dcterms:modified>
</cp:coreProperties>
</file>